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7"/>
  </p:notesMasterIdLst>
  <p:handoutMasterIdLst>
    <p:handoutMasterId r:id="rId42"/>
  </p:handoutMasterIdLst>
  <p:sldIdLst>
    <p:sldId id="256" r:id="rId4"/>
    <p:sldId id="751" r:id="rId5"/>
    <p:sldId id="279" r:id="rId6"/>
    <p:sldId id="1038" r:id="rId8"/>
    <p:sldId id="759" r:id="rId9"/>
    <p:sldId id="760" r:id="rId10"/>
    <p:sldId id="912" r:id="rId11"/>
    <p:sldId id="781" r:id="rId12"/>
    <p:sldId id="888" r:id="rId13"/>
    <p:sldId id="889" r:id="rId14"/>
    <p:sldId id="1010" r:id="rId15"/>
    <p:sldId id="1013" r:id="rId16"/>
    <p:sldId id="1014" r:id="rId17"/>
    <p:sldId id="1015" r:id="rId18"/>
    <p:sldId id="1016" r:id="rId19"/>
    <p:sldId id="1017" r:id="rId20"/>
    <p:sldId id="1019" r:id="rId21"/>
    <p:sldId id="1020" r:id="rId22"/>
    <p:sldId id="1021" r:id="rId23"/>
    <p:sldId id="1022" r:id="rId24"/>
    <p:sldId id="1023" r:id="rId25"/>
    <p:sldId id="1024" r:id="rId26"/>
    <p:sldId id="1025" r:id="rId27"/>
    <p:sldId id="1026" r:id="rId28"/>
    <p:sldId id="1027" r:id="rId29"/>
    <p:sldId id="1028" r:id="rId30"/>
    <p:sldId id="1029" r:id="rId31"/>
    <p:sldId id="1030" r:id="rId32"/>
    <p:sldId id="1031" r:id="rId33"/>
    <p:sldId id="1032" r:id="rId34"/>
    <p:sldId id="1033" r:id="rId35"/>
    <p:sldId id="1034" r:id="rId36"/>
    <p:sldId id="1035" r:id="rId37"/>
    <p:sldId id="1036" r:id="rId38"/>
    <p:sldId id="1040" r:id="rId39"/>
    <p:sldId id="1037" r:id="rId40"/>
    <p:sldId id="270" r:id="rId41"/>
  </p:sldIdLst>
  <p:sldSz cx="12192000" cy="6858000"/>
  <p:notesSz cx="7103745" cy="10234295"/>
  <p:embeddedFontLst>
    <p:embeddedFont>
      <p:font typeface="黑体" panose="02010609060101010101" charset="-122"/>
      <p:regular r:id="rId47"/>
    </p:embeddedFont>
    <p:embeddedFont>
      <p:font typeface="微软雅黑" panose="020B0503020204020204" charset="-122"/>
      <p:regular r:id="rId48"/>
    </p:embeddedFont>
    <p:embeddedFont>
      <p:font typeface="华文细黑" panose="02010600040101010101" charset="-122"/>
      <p:regular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2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0" Type="http://schemas.openxmlformats.org/officeDocument/2006/relationships/tags" Target="tags/tag19.xml"/><Relationship Id="rId5" Type="http://schemas.openxmlformats.org/officeDocument/2006/relationships/slide" Target="slides/slide2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5.jpe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6.jpe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jpeg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8.jpeg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9.jpeg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0.jpeg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1.jpeg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3.jpeg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4.jpeg"/><Relationship Id="rId1" Type="http://schemas.openxmlformats.org/officeDocument/2006/relationships/tags" Target="../tags/tag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5.jpeg"/><Relationship Id="rId1" Type="http://schemas.openxmlformats.org/officeDocument/2006/relationships/tags" Target="../tags/tag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0.jpe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jpe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jpeg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8011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肾的形态和位置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8480" y="1188720"/>
            <a:ext cx="993140" cy="5048250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肾的位置（后面观）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7652" name="图片 27651" descr="图7-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5" y="936625"/>
            <a:ext cx="8132445" cy="5300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5355" y="624840"/>
            <a:ext cx="10321290" cy="49060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二、肾的被膜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肾的表面包有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层被膜，由内向外依次是纤维囊、脂肪囊和肾筋膜。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（一）纤维囊  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贴附于肾的表面，为薄层的致密结缔组织膜。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（二）脂肪囊  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包在纤维囊的外面，较厚，为囊状的脂肪层，对肾起弹性垫作用。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（三）肾筋膜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位于脂肪囊的外面，由致密结缔组织构成，分前、后两层，包被肾和肾上腺。肾筋膜向深部发出许多结缔组织小束，穿过脂肪囊与纤维囊相连，对肾起固定作用。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819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二、肾的被膜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6015" y="1073150"/>
            <a:ext cx="784225" cy="5128895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en-US" altLang="zh-CN" sz="4000" dirty="0"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肾的被膜（矢状面）</a:t>
            </a:r>
            <a:endParaRPr lang="zh-CN" altLang="zh-CN" sz="4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9700" name="图片 29699" descr="图7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425" y="841375"/>
            <a:ext cx="8306435" cy="5602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819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二、肾的被膜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5055" y="1029335"/>
            <a:ext cx="844550" cy="4977765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en-US" altLang="zh-CN" sz="4000" dirty="0"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肾的被膜（横断面）</a:t>
            </a:r>
            <a:endParaRPr lang="zh-CN" altLang="zh-CN" sz="4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0724" name="图片 30723" descr="图7-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365" y="1029335"/>
            <a:ext cx="8136255" cy="5371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4235" y="977900"/>
            <a:ext cx="10321290" cy="371030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、肾的剖面结构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在肾的冠状切面上，肾的实质分为皮质和髓质两部分。皮质位于外周部，富有血管，新鲜标本呈红褐色。皮质伸入到肾髓质内的部分，称肾柱。肾髓位于肾皮质的深部，血管较少，呈淡红色，主要由</a:t>
            </a:r>
            <a:r>
              <a:rPr lang="en-US" altLang="zh-CN" sz="2000">
                <a:sym typeface="+mn-ea"/>
              </a:rPr>
              <a:t>15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20</a:t>
            </a:r>
            <a:r>
              <a:rPr lang="zh-CN" altLang="en-US" sz="2000" dirty="0">
                <a:sym typeface="+mn-ea"/>
              </a:rPr>
              <a:t>个肾锥体构成。肾锥体呈锥体形，底朝向肾皮质，尖朝向肾窦，称肾乳头，表面有许多乳头管的开口，称乳头孔。肾乳头的周围被呈漏斗状的肾小盏所包绕，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个肾小盏合成一个肾大盏，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个肾大盏合成一个肾盂。肾盂呈扁漏斗状，出肾门后，向下移行为输尿管</a:t>
            </a:r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四、肾的微细结构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32510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四、肾的微细结构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2772" name="图片 32771" descr="图7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280" y="1761490"/>
            <a:ext cx="7785100" cy="4825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6795" y="2226310"/>
            <a:ext cx="21920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dirty="0">
                <a:sym typeface="+mn-ea"/>
              </a:rPr>
              <a:t>肾实质主要由大量的泌尿小管构成，其间有许多结缔组织、血管、淋巴管和神经等。泌尿小管由肾单位和集合管组成。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4235" y="977900"/>
            <a:ext cx="10321290" cy="371030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（一）肾单位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肾单位是肾的基本功能单位，由肾小体和肾小管组成。每侧肾约有</a:t>
            </a:r>
            <a:r>
              <a:rPr lang="en-US" altLang="zh-CN" sz="2000">
                <a:sym typeface="+mn-ea"/>
              </a:rPr>
              <a:t>100</a:t>
            </a:r>
            <a:r>
              <a:rPr lang="zh-CN" altLang="en-US" sz="2000" dirty="0">
                <a:sym typeface="+mn-ea"/>
              </a:rPr>
              <a:t>万个肾单位。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1.</a:t>
            </a:r>
            <a:r>
              <a:rPr lang="zh-CN" altLang="en-US" sz="2000" dirty="0">
                <a:sym typeface="+mn-ea"/>
              </a:rPr>
              <a:t>肾小体  又称肾小球，位于肾皮质内，呈球形，由血管球和肾小囊构成。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 dirty="0">
                <a:sym typeface="+mn-ea"/>
              </a:rPr>
              <a:t>）血管球：为一团蟠曲成球状的毛细血管，血管球的一侧连有两条小动脉，一条为入球微动脉，较粗；另一条为出球微动脉，较细。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电镜下观察，血管球的毛细血管管壁由有孔的内皮细胞及其基膜构成。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四、肾的微细结构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32510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肾皮质微细结构</a:t>
            </a:r>
            <a:endParaRPr lang="zh-CN" altLang="en-US" sz="4000" dirty="0"/>
          </a:p>
          <a:p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4820" name="图片 34819" descr="图7-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91970"/>
            <a:ext cx="8653780" cy="4749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四、肾的微细结构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510" y="951230"/>
            <a:ext cx="9504045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肾小体与球旁复合体立体模式图</a:t>
            </a:r>
            <a:endParaRPr lang="zh-CN" altLang="en-US" sz="4000" dirty="0"/>
          </a:p>
          <a:p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5844" name="图片 35843" descr="图7-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870" y="1672590"/>
            <a:ext cx="6713220" cy="493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4235" y="977900"/>
            <a:ext cx="10321290" cy="371030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</a:t>
            </a:r>
            <a:r>
              <a:rPr lang="en-US" altLang="zh-CN" sz="2000" dirty="0">
                <a:sym typeface="+mn-ea"/>
              </a:rPr>
              <a:t>2</a:t>
            </a:r>
            <a:r>
              <a:rPr lang="zh-CN" altLang="en-US" sz="2000" dirty="0">
                <a:sym typeface="+mn-ea"/>
              </a:rPr>
              <a:t>）肾小囊：为肾小管起始端的一个凹陷呈杯状的双层囊，包绕血管球。肾小囊分脏层和壁层。壁层为单层扁平上皮，与肾小管壁相连续；脏层由多突起的上皮细胞构成，紧贴在血管球毛细血管表面，称为足细胞。足细胞的胞体较大，从胞体上伸出几个较大的初级突起，初级突起再伸出许多次级突起，相邻的次级突起之间互相嵌合形成栅栏状，其间的裂隙称裂孔，由裂孔膜封）。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肾小囊脏层和壁层之间的腔隙称肾小囊腔，与肾小管相通。 当血液流经血管球毛细血管时，血浆中除去蛋白质等大分子的物质外，其它物质均可通过有孔的毛细血管内皮、内皮的基膜和足细胞裂孔膜进入肾小囊腔，形成原尿，这三层结构称滤过屏障。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四、肾的微细结构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32510"/>
            <a:ext cx="9504045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000" dirty="0">
                <a:sym typeface="+mn-ea"/>
              </a:rPr>
              <a:t>  </a:t>
            </a:r>
            <a:r>
              <a:rPr lang="zh-CN" altLang="en-US" sz="4000" dirty="0">
                <a:sym typeface="+mn-ea"/>
              </a:rPr>
              <a:t>足细胞与毛细血管超微结构模式图</a:t>
            </a:r>
            <a:endParaRPr lang="zh-CN" altLang="en-US" sz="4000" dirty="0"/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 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7892" name="图片 37891" descr="图7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0" y="1762125"/>
            <a:ext cx="7820660" cy="482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四、肾的微细结构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32510"/>
            <a:ext cx="9504045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000" dirty="0">
                <a:sym typeface="+mn-ea"/>
              </a:rPr>
              <a:t>  </a:t>
            </a:r>
            <a:r>
              <a:rPr lang="zh-CN" altLang="en-US" sz="4000" dirty="0">
                <a:sym typeface="+mn-ea"/>
              </a:rPr>
              <a:t>滤过屏障模式图</a:t>
            </a:r>
            <a:endParaRPr lang="zh-CN" altLang="en-US" sz="4000" dirty="0"/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 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8916" name="图片 38915" descr="图7-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762760"/>
            <a:ext cx="8136255" cy="4575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1675" y="0"/>
            <a:ext cx="10321290" cy="378079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algn="l" eaLnBrk="0" hangingPunct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sym typeface="+mn-ea"/>
              </a:rPr>
              <a:t>2</a:t>
            </a: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.</a:t>
            </a:r>
            <a:r>
              <a:rPr lang="zh-CN" altLang="en-US" sz="2000" dirty="0">
                <a:solidFill>
                  <a:schemeClr val="tx1"/>
                </a:solidFill>
                <a:sym typeface="+mn-ea"/>
              </a:rPr>
              <a:t>肾小管</a:t>
            </a: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为一条细长而弯曲的管道，起于肾小囊的壁层。全长可分为近端小管、细段和远端小管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段。肾小管具有重吸收和分泌功能。</a:t>
            </a:r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9940" name="图片 399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603183"/>
            <a:ext cx="6119813" cy="295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835" y="942975"/>
            <a:ext cx="10540365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endParaRPr lang="en-US" altLang="zh-CN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）近端小管：为肾小管的起始段，按其行程可分为曲部和直部。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  </a:t>
            </a:r>
            <a:endParaRPr lang="en-US" altLang="zh-CN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近端小管曲部（近曲小管）蟠曲在肾小体附近，管壁较厚，上皮细胞为立方形或锥体形，游离面有丰富的微绒毛，称为刷状缘。近端小管直部自肾皮质向肾髓质直行。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）细段：为肾小管中最细的一段，呈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“U”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形，分别与近端小管和远端小管的直部相连。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细段的管壁很薄，由单层扁平上皮构成。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3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）远端小管：为肾小管的最后一段，也可分为直部和曲部。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远端小管直部为细段的延续，自肾髓质向肾皮质直行。远端小管曲部（远曲小管）位于肾皮质内，蟠曲在肾小体附近。远曲小管的管腔较大，管壁由单层立方上皮构成，无刷状缘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。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</a:t>
            </a:r>
            <a:endParaRPr lang="en-US" altLang="zh-CN" sz="2000" dirty="0">
              <a:latin typeface="Arial" panose="020B0604020202020204" pitchFamily="34" charset="0"/>
              <a:sym typeface="+mn-ea"/>
            </a:endParaRPr>
          </a:p>
          <a:p>
            <a:pPr indent="266700" eaLnBrk="0" hangingPunct="0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细段与近端小管的直部、远端小管的直部共同形成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“U”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形的髓袢。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3910" y="1070610"/>
            <a:ext cx="9915525" cy="257429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（二）集合管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indent="266700" eaLnBrk="0" hangingPunct="0"/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266700" eaLnBrk="0" hangingPunct="0"/>
            <a:r>
              <a:rPr lang="en-US" altLang="zh-CN" sz="2000" dirty="0">
                <a:sym typeface="+mn-ea"/>
              </a:rPr>
              <a:t>    </a:t>
            </a:r>
            <a:r>
              <a:rPr lang="zh-CN" altLang="en-US" sz="2000" dirty="0">
                <a:sym typeface="+mn-ea"/>
              </a:rPr>
              <a:t>集合管由远曲小管汇集而成，自肾皮质行向肾髓质，管径由细变粗，最后形</a:t>
            </a:r>
            <a:r>
              <a:rPr lang="zh-CN" altLang="en-US" sz="2000" dirty="0">
                <a:sym typeface="+mn-ea"/>
              </a:rPr>
              <a:t>乳头头管，开口于肾乳头。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2790" y="708660"/>
            <a:ext cx="9915525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ym typeface="+mn-ea"/>
              </a:rPr>
              <a:t>（三</a:t>
            </a:r>
            <a:r>
              <a:rPr lang="zh-CN" altLang="en-US" sz="4000" dirty="0">
                <a:sym typeface="+mn-ea"/>
              </a:rPr>
              <a:t>）球旁复合体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indent="266700" eaLnBrk="0" hangingPunct="0"/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球旁复合体也称肾小球旁器，由球旁细胞和致密斑等组成。</a:t>
            </a:r>
            <a:endParaRPr lang="zh-CN" altLang="en-US" sz="2000" dirty="0"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1.</a:t>
            </a:r>
            <a:r>
              <a:rPr lang="zh-CN" altLang="en-US" sz="2000" dirty="0">
                <a:sym typeface="+mn-ea"/>
              </a:rPr>
              <a:t>球旁细胞   在近血管球处，入球微动脉管壁的平滑肌细胞演变成上皮样细胞，称球旁细胞，可分泌肾素和红细胞生成素。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 sz="2000">
                <a:sym typeface="+mn-ea"/>
              </a:rPr>
              <a:t> </a:t>
            </a:r>
            <a:endParaRPr lang="en-US" altLang="zh-CN" sz="200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sz="2000">
                <a:sym typeface="+mn-ea"/>
              </a:rPr>
              <a:t>2.</a:t>
            </a:r>
            <a:r>
              <a:rPr lang="zh-CN" altLang="en-US" sz="2000" dirty="0">
                <a:sym typeface="+mn-ea"/>
              </a:rPr>
              <a:t>致密斑   远曲小管靠近入球微动脉一侧，管壁上皮细胞变成高柱状，排列致密，称致密斑。致密斑可感受肾小管液中的钠离子浓度的变化，从而调节球旁细胞分泌肾素。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2790" y="708660"/>
            <a:ext cx="9915525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ym typeface="+mn-ea"/>
              </a:rPr>
              <a:t>五、肾的血液循环特点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indent="266700" eaLnBrk="0" hangingPunct="0"/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（一）肾的血液供应丰富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肾动脉直接来自腹主动脉，短而粗，故肾的血流量大。每</a:t>
            </a:r>
            <a:r>
              <a:rPr lang="en-US" altLang="zh-CN" sz="2000">
                <a:sym typeface="+mn-ea"/>
              </a:rPr>
              <a:t>4-5</a:t>
            </a:r>
            <a:r>
              <a:rPr lang="zh-CN" altLang="en-US" sz="2000" dirty="0">
                <a:sym typeface="+mn-ea"/>
              </a:rPr>
              <a:t>分钟流经肾的血量，约与全身的血量相当。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（二）两次形成毛细血管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第一次形成了血管球的毛细血管，由于入球微动脉比出球微动脉粗，故血管球内毛细血管血压较高，有利于肾小球的滤过。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第二次形成了肾小管周围毛细血管网，其血压较低，有利于肾小管的重吸收。</a:t>
            </a:r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8785" y="185610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sym typeface="+mn-ea"/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输尿管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7920" y="1203325"/>
            <a:ext cx="9915525" cy="35877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ym typeface="+mn-ea"/>
              </a:rPr>
              <a:t>输尿管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输尿管为一对细长的肌性管道，长</a:t>
            </a:r>
            <a:r>
              <a:rPr lang="en-US" altLang="zh-CN" sz="2000">
                <a:sym typeface="+mn-ea"/>
              </a:rPr>
              <a:t>20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30cm</a:t>
            </a:r>
            <a:r>
              <a:rPr lang="zh-CN" altLang="en-US" sz="2000" dirty="0">
                <a:sym typeface="+mn-ea"/>
              </a:rPr>
              <a:t>。输尿管上端起于肾盂，贴腹后壁沿脊柱两侧下降，到小骨盆上口处从前方跨过髂总动脉的分叉处，进入盆腔，至膀胱底的外上方斜穿膀胱壁，开口于膀胱。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输尿管的全长粗细不等，有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处比较狭窄，分别位于输尿管的起始处、跨越小骨盆上口处和穿膀胱壁处，尿路结石易嵌顿在狭窄处。 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2075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输尿管三个狭窄模式图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5515" y="1003300"/>
            <a:ext cx="967740" cy="5528945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zh-CN" altLang="en-US" sz="4000" dirty="0">
                <a:sym typeface="+mn-ea"/>
              </a:rPr>
              <a:t>输尿管三个狭窄模式图 </a:t>
            </a:r>
            <a:endParaRPr lang="zh-CN" altLang="en-US" sz="4000" dirty="0"/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 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6084" name="图片 46083" descr="图7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720" y="751840"/>
            <a:ext cx="4808855" cy="5869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</a:t>
            </a: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七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泌尿</a:t>
            </a: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8785" y="185610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sym typeface="+mn-ea"/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膀胱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0710" y="786130"/>
            <a:ext cx="10246995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l">
              <a:buFont typeface="Arial" panose="020B0604020202020204" pitchFamily="34" charset="0"/>
              <a:buNone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膀胱是贮存尿液的肌性囊状器官，它的大小、形态和位置可随其尿液的充盈程度而有较大变化。一般成人膀胱的容量为一般为</a:t>
            </a:r>
            <a:r>
              <a:rPr lang="en-US" altLang="zh-CN" sz="2000">
                <a:sym typeface="+mn-ea"/>
              </a:rPr>
              <a:t>300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500ml</a:t>
            </a:r>
            <a:r>
              <a:rPr lang="zh-CN" altLang="en-US" sz="2000" dirty="0">
                <a:sym typeface="+mn-ea"/>
              </a:rPr>
              <a:t>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indent="266700" algn="l" eaLnBrk="0" hangingPunct="0">
              <a:lnSpc>
                <a:spcPct val="100000"/>
              </a:lnSpc>
              <a:buClrTx/>
              <a:buSzTx/>
              <a:buFontTx/>
            </a:pPr>
            <a:r>
              <a:rPr lang="zh-CN" altLang="en-US" sz="4000" dirty="0">
                <a:sym typeface="+mn-ea"/>
              </a:rPr>
              <a:t>一、膀胱的形态和位置</a:t>
            </a:r>
            <a:endParaRPr lang="zh-CN" altLang="en-US" sz="4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膀胱在空虚时呈锥体形，可分为尖、底、体、颈</a:t>
            </a:r>
            <a:r>
              <a:rPr lang="en-US" altLang="zh-CN" sz="2000">
                <a:sym typeface="+mn-ea"/>
              </a:rPr>
              <a:t>4</a:t>
            </a:r>
            <a:r>
              <a:rPr lang="zh-CN" altLang="en-US" sz="2000" dirty="0">
                <a:sym typeface="+mn-ea"/>
              </a:rPr>
              <a:t>部分。膀胱尖朝向前上方；膀胱底呈三角形朝向后下方；尖与底之间部分称膀胱体；膀胱的最下部称膀胱颈，有尿道内口。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成人膀胱位于小骨盆腔的前部，在耻骨联合的后方，空虚时，膀胱尖一般不超出耻骨联合的上缘。在膀胱底的后方，男性为精囊和直肠，女性为子宫和阴道上部。男性的膀胱颈下邻前列腺。女性的膀胱颈贴附于尿生殖膈上。</a:t>
            </a:r>
            <a:r>
              <a:rPr lang="zh-CN" altLang="en-US" sz="2000" dirty="0">
                <a:sym typeface="+mn-ea"/>
              </a:rPr>
              <a:t> 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2075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一、膀胱的形态和位置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1032510"/>
            <a:ext cx="9504045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4000" dirty="0">
                <a:sym typeface="+mn-ea"/>
              </a:rPr>
              <a:t>  </a:t>
            </a:r>
            <a:r>
              <a:rPr lang="zh-CN" altLang="en-US" sz="4000" dirty="0">
                <a:sym typeface="+mn-ea"/>
              </a:rPr>
              <a:t>膀胱（侧面观）</a:t>
            </a:r>
            <a:r>
              <a:rPr lang="zh-CN" altLang="en-US" sz="4000" dirty="0">
                <a:sym typeface="+mn-ea"/>
              </a:rPr>
              <a:t> </a:t>
            </a:r>
            <a:endParaRPr lang="zh-CN" altLang="en-US" sz="4000" dirty="0"/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 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8132" name="图片 48131" descr="图7-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440" y="1730375"/>
            <a:ext cx="8135938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0230" y="752475"/>
            <a:ext cx="10005695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ym typeface="+mn-ea"/>
              </a:rPr>
              <a:t>二、膀胱壁的结构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 sz="2000" dirty="0">
                <a:sym typeface="+mn-ea"/>
              </a:rPr>
              <a:t>  </a:t>
            </a:r>
            <a:endParaRPr lang="en-US" altLang="zh-CN" sz="2000" dirty="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膀胱壁由内向外分为黏膜、肌层和外膜。黏膜的上皮为变移上皮，肌层由平滑肌构成，在膀胱空虚时，由于膀胱肌层的收缩使膀胱黏膜形成许多皱襞，当膀胱充盈时，皱襞可完全消失。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zh-CN" altLang="en-US" sz="2000" dirty="0">
              <a:sym typeface="+mn-e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在膀胱底的内面，两侧输尿管开口和尿道内口之间的三角形区域，光滑无皱襞，称膀胱三角，是膀胱肿瘤和结核的好发的部位。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947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二、膀胱壁的结构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3380" y="1032510"/>
            <a:ext cx="1520190" cy="5233035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en-US" altLang="zh-CN" sz="4000" dirty="0">
                <a:sym typeface="+mn-ea"/>
              </a:rPr>
              <a:t> </a:t>
            </a:r>
            <a:r>
              <a:rPr lang="zh-CN" altLang="en-US" sz="4000" dirty="0">
                <a:sym typeface="+mn-ea"/>
              </a:rPr>
              <a:t>女性膀胱与尿道冠状切面（前面观）</a:t>
            </a:r>
            <a:r>
              <a:rPr lang="zh-CN" altLang="en-US" sz="4000" dirty="0">
                <a:sym typeface="+mn-ea"/>
              </a:rPr>
              <a:t> </a:t>
            </a:r>
            <a:endParaRPr lang="zh-CN" altLang="en-US" sz="4000" dirty="0"/>
          </a:p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 </a:t>
            </a:r>
            <a:endParaRPr lang="en-US" altLang="zh-CN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50180" name="图片 50179" descr="图7-14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0" y="810895"/>
            <a:ext cx="7152005" cy="5766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8785" y="185610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任务四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sym typeface="+mn-ea"/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尿道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0710" y="464185"/>
            <a:ext cx="10045700" cy="44507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尿道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 sz="2000" dirty="0">
                <a:sym typeface="+mn-ea"/>
              </a:rPr>
              <a:t>  </a:t>
            </a:r>
            <a:endParaRPr lang="en-US" altLang="zh-CN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尿道是膀胱通向体外的排尿管道。男性尿道长而弯曲，兼有排尿和排精的功能（详见男性生殖系统）。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尿道起于膀胱的尿道内口，穿过尿生殖膈，终于尿道外口。在尿生殖膈处有环形的尿道外括约肌环绕，可控制排尿。</a:t>
            </a:r>
            <a:endParaRPr lang="zh-CN" altLang="en-US" sz="2000" dirty="0">
              <a:sym typeface="+mn-ea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ym typeface="+mn-ea"/>
              </a:rPr>
              <a:t>男、女性尿道有很大的差异。女性尿道短、宽、直，长约</a:t>
            </a:r>
            <a:r>
              <a:rPr lang="en-US" altLang="zh-CN" sz="200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5cm</a:t>
            </a:r>
            <a:r>
              <a:rPr lang="zh-CN" altLang="en-US" sz="2000" dirty="0">
                <a:sym typeface="+mn-ea"/>
              </a:rPr>
              <a:t>，开口于阴道口的前方，仅有排尿功能。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278765" y="3846830"/>
            <a:ext cx="3800475" cy="30111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1. </a:t>
            </a:r>
            <a:r>
              <a:rPr lang="zh-CN" altLang="en-US" sz="1600" dirty="0" smtClean="0"/>
              <a:t>掌握泌尿系统的组成；肾的位置、形态和构造；肾区和滤过屏障的概念；输尿管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处狭窄的位置；膀胱三角的概念及临床意义；女性尿道的特点。</a:t>
            </a:r>
            <a:endParaRPr lang="zh-CN" altLang="en-US" sz="1600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2. </a:t>
            </a:r>
            <a:r>
              <a:rPr lang="zh-CN" altLang="en-US" sz="1600" dirty="0" smtClean="0"/>
              <a:t>熟悉肾单位和球旁复合体的组成；肾小管各段的结构特点；膀胱的形态和位置。</a:t>
            </a:r>
            <a:endParaRPr lang="zh-CN" altLang="en-US" sz="1600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3. </a:t>
            </a:r>
            <a:r>
              <a:rPr lang="zh-CN" altLang="en-US" sz="1600" dirty="0" smtClean="0"/>
              <a:t>了解肾的被膜；肾的血液循环特点；输尿管的行程；膀胱的毗邻。</a:t>
            </a:r>
            <a:endParaRPr lang="zh-CN" altLang="en-US" sz="16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458335" y="4088765"/>
            <a:ext cx="3396615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 </a:t>
            </a:r>
            <a:r>
              <a:rPr lang="zh-CN" altLang="en-US" dirty="0" smtClean="0"/>
              <a:t>能迅速说出泌尿系统的解剖结构。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 </a:t>
            </a:r>
            <a:r>
              <a:rPr lang="zh-CN" altLang="en-US" dirty="0" smtClean="0"/>
              <a:t>能进行泌尿系统体格检查。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178165" y="4088765"/>
            <a:ext cx="3425190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ym typeface="+mn-ea"/>
              </a:rPr>
              <a:t>1.</a:t>
            </a:r>
            <a:r>
              <a:rPr lang="zh-CN" altLang="en-US" dirty="0" smtClean="0">
                <a:sym typeface="+mn-ea"/>
              </a:rPr>
              <a:t>树立学生的职业道德观念，激发学生对未来职业的责任感和敬业精神。</a:t>
            </a:r>
            <a:endParaRPr lang="zh-CN" altLang="en-US" dirty="0" smtClean="0"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ym typeface="+mn-ea"/>
              </a:rPr>
              <a:t>2.</a:t>
            </a:r>
            <a:r>
              <a:rPr lang="zh-CN" altLang="en-US" dirty="0" smtClean="0">
                <a:sym typeface="+mn-ea"/>
              </a:rPr>
              <a:t>培养学生严谨的科学态度和实事求是的精神，使其在学习泌尿系统解剖结构的过程中，注重细节，尊重科学事实。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2"/>
          <p:cNvSpPr txBox="1"/>
          <p:nvPr/>
        </p:nvSpPr>
        <p:spPr>
          <a:xfrm flipH="1">
            <a:off x="497205" y="1721485"/>
            <a:ext cx="4135120" cy="341503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ym typeface="+mn-ea"/>
              </a:rPr>
              <a:t>    </a:t>
            </a:r>
            <a:r>
              <a:rPr lang="zh-CN" altLang="en-US" sz="2000" dirty="0">
                <a:sym typeface="+mn-ea"/>
              </a:rPr>
              <a:t>泌尿系统由肾、输尿管、膀胱和尿道组成。肾产生尿液，经输尿管流入膀胱暂时贮存，当膀胱内的尿液达到一定量时，经尿道排出体外。肾是人体重要的排泄器官，其主要功能是排出机体多余的水分和在代谢过程中产生的废物，同时还对机体的酸碱平衡与离子平衡具有重要的调节作用。</a:t>
            </a:r>
            <a:endParaRPr lang="zh-CN" altLang="en-US" sz="2000" dirty="0" smtClean="0">
              <a:sym typeface="+mn-ea"/>
            </a:endParaRPr>
          </a:p>
        </p:txBody>
      </p:sp>
      <p:pic>
        <p:nvPicPr>
          <p:cNvPr id="23556" name="图片 23555" descr="图7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18200" y="704215"/>
            <a:ext cx="5912485" cy="579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 flipH="1">
            <a:off x="5320665" y="1950720"/>
            <a:ext cx="4559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ym typeface="+mn-ea"/>
              </a:rPr>
              <a:t>男性泌尿系统模式图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0350" y="97790"/>
            <a:ext cx="2648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泌尿系统概述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 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肾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5355" y="237490"/>
            <a:ext cx="10321290" cy="371030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一、肾的形态和位置</a:t>
            </a:r>
            <a:endParaRPr lang="zh-CN" altLang="en-US" sz="4000" kern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indent="266700" eaLnBrk="0" hangingPunct="0"/>
            <a:endParaRPr lang="en-US" altLang="zh-CN" sz="2000" dirty="0"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肾为实质性器官，左、右各一，呈红褐色，表面光滑，形态似豆形，有上、下两端，前、后两面和内、外侧两缘。肾的外侧缘隆凸，内侧缘中部凹陷，称肾门，是肾盂、肾动脉、肾静脉、淋巴管和神经出入的部位，这些出入肾门的结构总称为肾蒂。肾门向肾内凹陷形成一个较大的腔，称肾窦。肾窦被肾血管、肾盂和脂肪组织等填充</a:t>
            </a:r>
            <a:endParaRPr lang="zh-CN" altLang="en-US" sz="2000" dirty="0"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en-US" altLang="zh-CN" sz="2000" dirty="0">
                <a:sym typeface="+mn-ea"/>
              </a:rPr>
              <a:t>  </a:t>
            </a:r>
            <a:r>
              <a:rPr lang="zh-CN" altLang="en-US" sz="2000" dirty="0">
                <a:sym typeface="+mn-ea"/>
              </a:rPr>
              <a:t>肾位于腹后壁脊柱的两侧，为腹膜外位器官。成人肾门平第</a:t>
            </a:r>
            <a:r>
              <a:rPr lang="en-US" altLang="zh-CN" sz="2000">
                <a:sym typeface="+mn-ea"/>
              </a:rPr>
              <a:t>1</a:t>
            </a:r>
            <a:r>
              <a:rPr lang="zh-CN" altLang="en-US" sz="2000" dirty="0">
                <a:sym typeface="+mn-ea"/>
              </a:rPr>
              <a:t>腰椎高度。右肾比左肾约低半个椎体，第</a:t>
            </a:r>
            <a:r>
              <a:rPr lang="en-US" altLang="zh-CN" sz="2000">
                <a:sym typeface="+mn-ea"/>
              </a:rPr>
              <a:t>12</a:t>
            </a:r>
            <a:r>
              <a:rPr lang="zh-CN" altLang="en-US" sz="2000" dirty="0">
                <a:sym typeface="+mn-ea"/>
              </a:rPr>
              <a:t>肋斜过左肾后面的中部、斜过右肾后面的上部。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8011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肾的形态和位置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1040" y="1404620"/>
            <a:ext cx="1256665" cy="4104005"/>
          </a:xfrm>
          <a:prstGeom prst="rect">
            <a:avLst/>
          </a:prstGeom>
          <a:noFill/>
        </p:spPr>
        <p:txBody>
          <a:bodyPr vert="eaVert" wrap="square" rtlCol="0" anchor="ctr" anchorCtr="0">
            <a:noAutofit/>
          </a:bodyPr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肾的冠状切面</a:t>
            </a:r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5604" name="图片 25603" descr="图7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155" y="738505"/>
            <a:ext cx="6284595" cy="5380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8011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肾的形态和位置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44725" y="1167765"/>
            <a:ext cx="944880" cy="4806950"/>
          </a:xfrm>
          <a:prstGeom prst="rect">
            <a:avLst/>
          </a:prstGeom>
          <a:noFill/>
        </p:spPr>
        <p:txBody>
          <a:bodyPr vert="eaVert" wrap="square" rtlCol="0" anchor="t">
            <a:noAutofit/>
          </a:bodyPr>
          <a:p>
            <a:r>
              <a:rPr lang="en-US" altLang="zh-CN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肾的位置（前面观）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6628" name="图片 26627" descr="图7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849630"/>
            <a:ext cx="6001385" cy="54432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COMMONDATA" val="eyJoZGlkIjoiYmEyZDMxNWRkYmY5MjE3NjUxYTk3ZDA1NDUyNmVk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PLACING_PICTURE_USER_VIEWPORT" val="{&quot;height&quot;:7257.499212598425,&quot;width&quot;:12360}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3445</Words>
  <Application>WPS 演示</Application>
  <PresentationFormat>自定义</PresentationFormat>
  <Paragraphs>289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Times New Roman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258</cp:revision>
  <dcterms:created xsi:type="dcterms:W3CDTF">2025-09-24T06:32:00Z</dcterms:created>
  <dcterms:modified xsi:type="dcterms:W3CDTF">2025-10-09T03:01:34Z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246C9336296548798E7503F0EAFAD6E7_13</vt:lpwstr>
  </property>
</Properties>
</file>